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5"/>
  </p:notes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  <p:sldId id="265" r:id="rId9"/>
    <p:sldId id="264" r:id="rId10"/>
    <p:sldId id="263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70"/>
    <p:restoredTop sz="94630"/>
  </p:normalViewPr>
  <p:slideViewPr>
    <p:cSldViewPr snapToGrid="0">
      <p:cViewPr varScale="1">
        <p:scale>
          <a:sx n="57" d="100"/>
          <a:sy n="57" d="100"/>
        </p:scale>
        <p:origin x="17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0D3C2-9726-EB43-96FC-06700D910C9B}" type="datetimeFigureOut">
              <a:rPr lang="en-AU" smtClean="0"/>
              <a:t>19/7/24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9FDA-4C89-0544-8BC7-8AFB2D25B8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64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="0" i="0" u="none" strike="noStrike" dirty="0" err="1">
                <a:effectLst/>
                <a:latin typeface="system-ui"/>
              </a:rPr>
              <a:t>StarTalk</a:t>
            </a:r>
            <a:r>
              <a:rPr lang="en-NZ" b="0" i="0" u="none" strike="noStrike" dirty="0">
                <a:effectLst/>
                <a:latin typeface="system-ui"/>
              </a:rPr>
              <a:t> is a podcast on science, comedy, and popular culture hosted by astrophysicist Neil deGrasse Tyson, with various comic and celebrity co-hosts and frequent guests from the worlds of science and entertainment. It has garnered many spinoffs and tv shows as well as live performances. Whilst the show covers a wide range of topics, it </a:t>
            </a:r>
            <a:r>
              <a:rPr lang="en-NZ" b="0" i="0" u="none" strike="noStrike" dirty="0" err="1">
                <a:effectLst/>
                <a:latin typeface="system-ui"/>
              </a:rPr>
              <a:t>alo</a:t>
            </a:r>
            <a:r>
              <a:rPr lang="en-NZ" b="0" i="0" u="none" strike="noStrike" dirty="0">
                <a:effectLst/>
                <a:latin typeface="system-ui"/>
              </a:rPr>
              <a:t> gives a platform for scientists working on the frontiers of their fields to communicate where things are going and bring about awareness of otherwise specialised niches.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C9FDA-4C89-0544-8BC7-8AFB2D25B8D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335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From raw transcripts:</a:t>
            </a:r>
          </a:p>
          <a:p>
            <a:r>
              <a:rPr lang="en-AU" dirty="0"/>
              <a:t>Cleaning (remove ads and structure data)</a:t>
            </a:r>
          </a:p>
          <a:p>
            <a:r>
              <a:rPr lang="en-AU" dirty="0"/>
              <a:t>Explore the datasets</a:t>
            </a:r>
          </a:p>
          <a:p>
            <a:r>
              <a:rPr lang="en-AU" dirty="0"/>
              <a:t>Engineer (break into sentences split/merge/label)</a:t>
            </a:r>
          </a:p>
          <a:p>
            <a:r>
              <a:rPr lang="en-AU" dirty="0" err="1"/>
              <a:t>Vectorise</a:t>
            </a:r>
            <a:endParaRPr lang="en-AU" dirty="0"/>
          </a:p>
          <a:p>
            <a:r>
              <a:rPr lang="en-AU" dirty="0"/>
              <a:t>Clustering - pattern recognition groupings</a:t>
            </a:r>
          </a:p>
          <a:p>
            <a:r>
              <a:rPr lang="en-AU" dirty="0"/>
              <a:t>Predicting - mapping clusters to new episode</a:t>
            </a:r>
          </a:p>
          <a:p>
            <a:r>
              <a:rPr lang="en-AU" dirty="0"/>
              <a:t>Evaluating train/test split on labelled episode</a:t>
            </a:r>
          </a:p>
          <a:p>
            <a:r>
              <a:rPr lang="en-AU" dirty="0"/>
              <a:t>Filtering raw transcripts into concise inputs</a:t>
            </a:r>
          </a:p>
          <a:p>
            <a:r>
              <a:rPr lang="en-AU" dirty="0"/>
              <a:t>Application of a text generator</a:t>
            </a:r>
          </a:p>
          <a:p>
            <a:endParaRPr lang="en-AU" dirty="0"/>
          </a:p>
          <a:p>
            <a:r>
              <a:rPr lang="en-AU" dirty="0"/>
              <a:t>to a column/ app/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C9FDA-4C89-0544-8BC7-8AFB2D25B8D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69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Raw transcript is a text file with ads, assigned speaker labels, time stamps and text</a:t>
            </a:r>
          </a:p>
          <a:p>
            <a:endParaRPr lang="en-AU" dirty="0"/>
          </a:p>
          <a:p>
            <a:r>
              <a:rPr lang="en-AU" dirty="0"/>
              <a:t>Quantum computing corral is a live episode and was manually labelled for statement relevance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C9FDA-4C89-0544-8BC7-8AFB2D25B8D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* -1 label for noise (ungrouped) often specific statements</a:t>
            </a:r>
          </a:p>
          <a:p>
            <a:r>
              <a:rPr lang="en-AU" dirty="0"/>
              <a:t>* larger clusters had consistency across episodes and had what would be classified as irrelevant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C9FDA-4C89-0544-8BC7-8AFB2D25B8D7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678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Homogeneity is between 0 and 1 note the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C9FDA-4C89-0544-8BC7-8AFB2D25B8D7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09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7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4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89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1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9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7/18/24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3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7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7/18/24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9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7/18/24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0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app.podscribe.ai/series/372" TargetMode="External"/><Relationship Id="rId4" Type="http://schemas.openxmlformats.org/officeDocument/2006/relationships/hyperlink" Target="https://www.youtube.com/@StarTal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2BE9D-D022-1812-4632-F7B8FEF1A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688788" cy="4258176"/>
          </a:xfrm>
        </p:spPr>
        <p:txBody>
          <a:bodyPr>
            <a:normAutofit/>
          </a:bodyPr>
          <a:lstStyle/>
          <a:p>
            <a:r>
              <a:rPr lang="en-AU" sz="2800" dirty="0"/>
              <a:t>Summarising </a:t>
            </a:r>
            <a:r>
              <a:rPr lang="en-AU" sz="2800" dirty="0" err="1"/>
              <a:t>Startalk</a:t>
            </a:r>
            <a:br>
              <a:rPr lang="en-AU" sz="2800" dirty="0"/>
            </a:br>
            <a:br>
              <a:rPr lang="en-AU" sz="2800" dirty="0"/>
            </a:br>
            <a:endParaRPr lang="en-AU" sz="2800" dirty="0"/>
          </a:p>
          <a:p>
            <a:r>
              <a:rPr lang="en-AU" sz="2000" dirty="0" err="1"/>
              <a:t>Miniproject</a:t>
            </a:r>
            <a:r>
              <a:rPr lang="en-AU" sz="2000" dirty="0"/>
              <a:t> 3 July 2024</a:t>
            </a:r>
            <a:br>
              <a:rPr lang="en-AU" sz="2000" dirty="0"/>
            </a:br>
            <a:endParaRPr lang="en-AU" sz="2000" dirty="0"/>
          </a:p>
          <a:p>
            <a:r>
              <a:rPr lang="en-AU" sz="2000" dirty="0"/>
              <a:t>Jeremy Roscoe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A8621208-654F-8E62-B925-1012CCF3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22" y="2223161"/>
            <a:ext cx="4172845" cy="2253335"/>
          </a:xfrm>
          <a:prstGeom prst="rect">
            <a:avLst/>
          </a:prstGeom>
          <a:ln w="28575">
            <a:noFill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0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5897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Insights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52313-BA0F-BC35-7A0D-3204A16EEE96}"/>
              </a:ext>
            </a:extLst>
          </p:cNvPr>
          <p:cNvSpPr txBox="1"/>
          <p:nvPr/>
        </p:nvSpPr>
        <p:spPr>
          <a:xfrm>
            <a:off x="838200" y="1519113"/>
            <a:ext cx="5796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Recall is the more important metric here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B2C4B-98A3-B137-3B2F-E6687424EA7B}"/>
              </a:ext>
            </a:extLst>
          </p:cNvPr>
          <p:cNvSpPr txBox="1"/>
          <p:nvPr/>
        </p:nvSpPr>
        <p:spPr>
          <a:xfrm>
            <a:off x="5734665" y="1784080"/>
            <a:ext cx="579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dirty="0">
                <a:solidFill>
                  <a:srgbClr val="FFFF00"/>
                </a:solidFill>
              </a:rPr>
              <a:t>A little extra irrelevance is not as important as missing key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08301-EA03-F772-7A76-5CC6333A761B}"/>
              </a:ext>
            </a:extLst>
          </p:cNvPr>
          <p:cNvSpPr txBox="1"/>
          <p:nvPr/>
        </p:nvSpPr>
        <p:spPr>
          <a:xfrm>
            <a:off x="838200" y="2491097"/>
            <a:ext cx="5796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Banter is more easily grouped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31E90-265B-CB7F-BE03-8DB2FF505863}"/>
              </a:ext>
            </a:extLst>
          </p:cNvPr>
          <p:cNvSpPr txBox="1"/>
          <p:nvPr/>
        </p:nvSpPr>
        <p:spPr>
          <a:xfrm>
            <a:off x="5557684" y="2919687"/>
            <a:ext cx="579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AU" sz="1600" dirty="0">
                <a:solidFill>
                  <a:srgbClr val="FFFF00"/>
                </a:solidFill>
              </a:rPr>
              <a:t>Colloquial phrases are often repeated and similar – Ok , yeah, alright  wow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02826-46A2-DB86-A922-95CB22A75A2F}"/>
              </a:ext>
            </a:extLst>
          </p:cNvPr>
          <p:cNvSpPr txBox="1"/>
          <p:nvPr/>
        </p:nvSpPr>
        <p:spPr>
          <a:xfrm>
            <a:off x="838200" y="3627689"/>
            <a:ext cx="5796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Even with a small training corpus and crude mapping, attained 73% accuracy  on test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93506-FE20-26D6-314A-F1A1A7E589D4}"/>
              </a:ext>
            </a:extLst>
          </p:cNvPr>
          <p:cNvSpPr txBox="1"/>
          <p:nvPr/>
        </p:nvSpPr>
        <p:spPr>
          <a:xfrm>
            <a:off x="5557684" y="4235365"/>
            <a:ext cx="579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AU" sz="1600" dirty="0">
                <a:solidFill>
                  <a:srgbClr val="FFFF00"/>
                </a:solidFill>
              </a:rPr>
              <a:t>Small cluster TF-IDF word and higher cluster 3-term word embeddings were the best models in this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7D168B-1B64-1673-2EEA-ED871CEE60A9}"/>
              </a:ext>
            </a:extLst>
          </p:cNvPr>
          <p:cNvSpPr txBox="1"/>
          <p:nvPr/>
        </p:nvSpPr>
        <p:spPr>
          <a:xfrm>
            <a:off x="838200" y="4918543"/>
            <a:ext cx="5796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Effective summarisations of an informationally sparse episode are possible with the right clustering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7A507-4340-A8D8-1E02-76D77EF43D9D}"/>
              </a:ext>
            </a:extLst>
          </p:cNvPr>
          <p:cNvSpPr txBox="1"/>
          <p:nvPr/>
        </p:nvSpPr>
        <p:spPr>
          <a:xfrm>
            <a:off x="3582630" y="5515904"/>
            <a:ext cx="579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AU" sz="3600" dirty="0">
                <a:solidFill>
                  <a:srgbClr val="FFFF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7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792EC0-B740-787E-9548-D7449F6B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23" y="2234381"/>
            <a:ext cx="10471638" cy="2921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9376C5-3887-44D8-AAA7-9B37C7753586}"/>
              </a:ext>
            </a:extLst>
          </p:cNvPr>
          <p:cNvSpPr txBox="1"/>
          <p:nvPr/>
        </p:nvSpPr>
        <p:spPr>
          <a:xfrm>
            <a:off x="5574890" y="1238865"/>
            <a:ext cx="331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- A Poor model</a:t>
            </a:r>
          </a:p>
        </p:txBody>
      </p:sp>
    </p:spTree>
    <p:extLst>
      <p:ext uri="{BB962C8B-B14F-4D97-AF65-F5344CB8AC3E}">
        <p14:creationId xmlns:p14="http://schemas.microsoft.com/office/powerpoint/2010/main" val="280366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11DF49-A07A-AFAB-1999-B62D6E57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9" y="4061900"/>
            <a:ext cx="10308099" cy="184539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5C61DA1-0449-6141-174D-07F62FB58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97" y="1472995"/>
            <a:ext cx="9363656" cy="18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Growth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94D1E-2DAF-1792-9803-47184F119B40}"/>
              </a:ext>
            </a:extLst>
          </p:cNvPr>
          <p:cNvSpPr txBox="1"/>
          <p:nvPr/>
        </p:nvSpPr>
        <p:spPr>
          <a:xfrm>
            <a:off x="2232252" y="2125737"/>
            <a:ext cx="4463623" cy="4044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Expand training and supervised learning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Streamline the pipeline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 creation potential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Identification of broken speech and gap filling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3" b="4247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98C500F-0D95-D299-C895-FA2C0F3389F4}"/>
              </a:ext>
            </a:extLst>
          </p:cNvPr>
          <p:cNvSpPr txBox="1"/>
          <p:nvPr/>
        </p:nvSpPr>
        <p:spPr>
          <a:xfrm>
            <a:off x="5094726" y="5960102"/>
            <a:ext cx="320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Thank you and keep looking up!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26E1F51-AF7A-C0B6-878C-2084D9CAF3AB}"/>
              </a:ext>
            </a:extLst>
          </p:cNvPr>
          <p:cNvSpPr/>
          <p:nvPr/>
        </p:nvSpPr>
        <p:spPr>
          <a:xfrm rot="5400000">
            <a:off x="6515448" y="5057458"/>
            <a:ext cx="244634" cy="2825508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389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3F5B-1BAD-13CA-0C3E-135DD72DA716}"/>
              </a:ext>
            </a:extLst>
          </p:cNvPr>
          <p:cNvSpPr txBox="1"/>
          <p:nvPr/>
        </p:nvSpPr>
        <p:spPr>
          <a:xfrm>
            <a:off x="1178436" y="2209544"/>
            <a:ext cx="3746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sz="2400" dirty="0"/>
              <a:t>Background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/>
              <a:t>Goals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/>
              <a:t>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/>
              <a:t>EDA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/>
              <a:t>Clustering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/>
              <a:t>Filtering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/>
              <a:t>Insights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/>
              <a:t>Application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/>
              <a:t>Growth</a:t>
            </a:r>
          </a:p>
        </p:txBody>
      </p:sp>
      <p:pic>
        <p:nvPicPr>
          <p:cNvPr id="6" name="Picture 5" descr="A colorful waves of lines&#10;&#10;Description automatically generated with medium confidence">
            <a:extLst>
              <a:ext uri="{FF2B5EF4-FFF2-40B4-BE49-F238E27FC236}">
                <a16:creationId xmlns:a16="http://schemas.microsoft.com/office/drawing/2014/main" id="{96AB18A5-48C6-EFE1-71C0-215ED06B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10356"/>
            <a:ext cx="2590800" cy="1435100"/>
          </a:xfrm>
          <a:prstGeom prst="rect">
            <a:avLst/>
          </a:prstGeom>
        </p:spPr>
      </p:pic>
      <p:pic>
        <p:nvPicPr>
          <p:cNvPr id="8" name="Picture 7" descr="A football goal in a stadium&#10;&#10;Description automatically generated">
            <a:extLst>
              <a:ext uri="{FF2B5EF4-FFF2-40B4-BE49-F238E27FC236}">
                <a16:creationId xmlns:a16="http://schemas.microsoft.com/office/drawing/2014/main" id="{3DD3F80C-EB8A-411D-B385-25895A7D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545" y="695324"/>
            <a:ext cx="2910144" cy="1325563"/>
          </a:xfrm>
          <a:prstGeom prst="rect">
            <a:avLst/>
          </a:prstGeom>
        </p:spPr>
      </p:pic>
      <p:pic>
        <p:nvPicPr>
          <p:cNvPr id="10" name="Picture 9" descr="The front of a plane with its landing gear&#10;&#10;Description automatically generated">
            <a:extLst>
              <a:ext uri="{FF2B5EF4-FFF2-40B4-BE49-F238E27FC236}">
                <a16:creationId xmlns:a16="http://schemas.microsoft.com/office/drawing/2014/main" id="{639C310A-0721-9CE6-24EF-32667D1CD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510" y="1542794"/>
            <a:ext cx="2616200" cy="1333500"/>
          </a:xfrm>
          <a:prstGeom prst="rect">
            <a:avLst/>
          </a:prstGeom>
        </p:spPr>
      </p:pic>
      <p:pic>
        <p:nvPicPr>
          <p:cNvPr id="12" name="Picture 11" descr="A person in a garment holding a flag on a beach&#10;&#10;Description automatically generated">
            <a:extLst>
              <a:ext uri="{FF2B5EF4-FFF2-40B4-BE49-F238E27FC236}">
                <a16:creationId xmlns:a16="http://schemas.microsoft.com/office/drawing/2014/main" id="{FF28616B-97A6-1494-13BE-9BDE9F837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0060" y="2169857"/>
            <a:ext cx="1765300" cy="1397000"/>
          </a:xfrm>
          <a:prstGeom prst="rect">
            <a:avLst/>
          </a:prstGeom>
        </p:spPr>
      </p:pic>
      <p:pic>
        <p:nvPicPr>
          <p:cNvPr id="14" name="Picture 13" descr="A group of stars in space&#10;&#10;Description automatically generated">
            <a:extLst>
              <a:ext uri="{FF2B5EF4-FFF2-40B4-BE49-F238E27FC236}">
                <a16:creationId xmlns:a16="http://schemas.microsoft.com/office/drawing/2014/main" id="{C129A380-57BC-9468-1E40-1F25973DB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7077" y="3173029"/>
            <a:ext cx="2286000" cy="1282700"/>
          </a:xfrm>
          <a:prstGeom prst="rect">
            <a:avLst/>
          </a:prstGeom>
        </p:spPr>
      </p:pic>
      <p:pic>
        <p:nvPicPr>
          <p:cNvPr id="16" name="Picture 15" descr="A hand pouring blue liquid into a conical beaker&#10;&#10;Description automatically generated">
            <a:extLst>
              <a:ext uri="{FF2B5EF4-FFF2-40B4-BE49-F238E27FC236}">
                <a16:creationId xmlns:a16="http://schemas.microsoft.com/office/drawing/2014/main" id="{A344C463-B52E-E01F-E081-FE4CA98740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822" y="4379770"/>
            <a:ext cx="1714500" cy="1752600"/>
          </a:xfrm>
          <a:prstGeom prst="rect">
            <a:avLst/>
          </a:prstGeom>
        </p:spPr>
      </p:pic>
      <p:pic>
        <p:nvPicPr>
          <p:cNvPr id="22" name="Picture 21" descr="A light bulb exploding with colorful smoke&#10;&#10;Description automatically generated">
            <a:extLst>
              <a:ext uri="{FF2B5EF4-FFF2-40B4-BE49-F238E27FC236}">
                <a16:creationId xmlns:a16="http://schemas.microsoft.com/office/drawing/2014/main" id="{EB3C8961-5859-1AD5-EF51-D2A1C031E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7069" y="4863461"/>
            <a:ext cx="2286000" cy="1627909"/>
          </a:xfrm>
          <a:prstGeom prst="rect">
            <a:avLst/>
          </a:prstGeom>
        </p:spPr>
      </p:pic>
      <p:pic>
        <p:nvPicPr>
          <p:cNvPr id="18" name="Picture 17" descr="A person using a phone&#10;&#10;Description automatically generated">
            <a:extLst>
              <a:ext uri="{FF2B5EF4-FFF2-40B4-BE49-F238E27FC236}">
                <a16:creationId xmlns:a16="http://schemas.microsoft.com/office/drawing/2014/main" id="{EA6C706A-FCC2-EDA0-CAE9-ECCA70F0A1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4100" y="4860527"/>
            <a:ext cx="2463800" cy="1295400"/>
          </a:xfrm>
          <a:prstGeom prst="rect">
            <a:avLst/>
          </a:prstGeom>
        </p:spPr>
      </p:pic>
      <p:pic>
        <p:nvPicPr>
          <p:cNvPr id="20" name="Picture 19" descr="A close-up of a plant growing from dirt&#10;&#10;Description automatically generated">
            <a:extLst>
              <a:ext uri="{FF2B5EF4-FFF2-40B4-BE49-F238E27FC236}">
                <a16:creationId xmlns:a16="http://schemas.microsoft.com/office/drawing/2014/main" id="{79E7FC6F-DCCC-0319-6313-2FFC2EC6E9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8206" y="3917704"/>
            <a:ext cx="2463801" cy="15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81810E-F6B3-59E6-6B28-FC601F0B7BBC}"/>
              </a:ext>
            </a:extLst>
          </p:cNvPr>
          <p:cNvSpPr txBox="1"/>
          <p:nvPr/>
        </p:nvSpPr>
        <p:spPr>
          <a:xfrm>
            <a:off x="752291" y="2090172"/>
            <a:ext cx="52651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What is </a:t>
            </a:r>
            <a:r>
              <a:rPr lang="en-AU" sz="2400" dirty="0" err="1"/>
              <a:t>Startalk</a:t>
            </a:r>
            <a:r>
              <a:rPr lang="en-AU" sz="2400" dirty="0"/>
              <a:t> with Neil DeGrasse Tyson?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Why is it relevant?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Who would be interested?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Where’s the issue?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It’s a podcast, how does text come into it?</a:t>
            </a:r>
          </a:p>
        </p:txBody>
      </p:sp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06384C8E-63D4-E3B0-E74C-FAFD7FBE61A7}"/>
              </a:ext>
            </a:extLst>
          </p:cNvPr>
          <p:cNvSpPr txBox="1"/>
          <p:nvPr/>
        </p:nvSpPr>
        <p:spPr>
          <a:xfrm>
            <a:off x="3384878" y="5992743"/>
            <a:ext cx="364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5"/>
              </a:rPr>
              <a:t>https://app.podscribe.ai/series/372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5526A-BC60-4C46-1CDE-C94D5053DB6E}"/>
              </a:ext>
            </a:extLst>
          </p:cNvPr>
          <p:cNvSpPr txBox="1"/>
          <p:nvPr/>
        </p:nvSpPr>
        <p:spPr>
          <a:xfrm>
            <a:off x="7226709" y="965836"/>
            <a:ext cx="381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https://www.youtube.com/@StarTalk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E324B-6AFD-EED4-9B7D-E7900B276693}"/>
              </a:ext>
            </a:extLst>
          </p:cNvPr>
          <p:cNvSpPr txBox="1"/>
          <p:nvPr/>
        </p:nvSpPr>
        <p:spPr>
          <a:xfrm>
            <a:off x="3640393" y="5613240"/>
            <a:ext cx="389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Podscribe</a:t>
            </a:r>
            <a:r>
              <a:rPr lang="en-AU" dirty="0"/>
              <a:t> - transcription service</a:t>
            </a:r>
          </a:p>
        </p:txBody>
      </p:sp>
      <p:pic>
        <p:nvPicPr>
          <p:cNvPr id="11" name="Picture 10" descr="A screenshot of a video&#10;&#10;Description automatically generated">
            <a:extLst>
              <a:ext uri="{FF2B5EF4-FFF2-40B4-BE49-F238E27FC236}">
                <a16:creationId xmlns:a16="http://schemas.microsoft.com/office/drawing/2014/main" id="{4CBB73B1-DFD9-001D-F5AC-7D6BCE3C2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730" y="1578293"/>
            <a:ext cx="4490760" cy="18711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66FA10-71E9-D2D6-840B-8C2046D9A81F}"/>
              </a:ext>
            </a:extLst>
          </p:cNvPr>
          <p:cNvCxnSpPr/>
          <p:nvPr/>
        </p:nvCxnSpPr>
        <p:spPr>
          <a:xfrm>
            <a:off x="2453268" y="4549698"/>
            <a:ext cx="931610" cy="1063542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86AA4D-327F-AB81-B936-AFABA2B9EA5D}"/>
              </a:ext>
            </a:extLst>
          </p:cNvPr>
          <p:cNvCxnSpPr>
            <a:cxnSpLocks/>
          </p:cNvCxnSpPr>
          <p:nvPr/>
        </p:nvCxnSpPr>
        <p:spPr>
          <a:xfrm flipV="1">
            <a:off x="5326539" y="1763008"/>
            <a:ext cx="1381852" cy="254843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7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Goals</a:t>
            </a:r>
            <a:endParaRPr lang="en-AU" dirty="0"/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311BE-540A-6936-DBC2-6A5D309C4318}"/>
              </a:ext>
            </a:extLst>
          </p:cNvPr>
          <p:cNvSpPr txBox="1"/>
          <p:nvPr/>
        </p:nvSpPr>
        <p:spPr>
          <a:xfrm>
            <a:off x="1250735" y="2639814"/>
            <a:ext cx="5412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Ultimately: a concise scientific summary of updates and knowledge in STEM fields from the podcast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3F4F3-6B0A-93DF-0B5E-CCD5C0291C79}"/>
              </a:ext>
            </a:extLst>
          </p:cNvPr>
          <p:cNvSpPr txBox="1"/>
          <p:nvPr/>
        </p:nvSpPr>
        <p:spPr>
          <a:xfrm>
            <a:off x="4881718" y="1112412"/>
            <a:ext cx="541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Save the time of listening to the entire episode</a:t>
            </a:r>
          </a:p>
          <a:p>
            <a:pPr marL="342900" indent="-342900">
              <a:buFont typeface="+mj-lt"/>
              <a:buAutoNum type="arabicPeriod"/>
            </a:pPr>
            <a:endParaRPr lang="en-A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D8551-B140-975B-A6F1-97B1423E8185}"/>
              </a:ext>
            </a:extLst>
          </p:cNvPr>
          <p:cNvSpPr txBox="1"/>
          <p:nvPr/>
        </p:nvSpPr>
        <p:spPr>
          <a:xfrm>
            <a:off x="7020233" y="4776325"/>
            <a:ext cx="541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Find a robust approach to avoid continual retraining for new episodes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96F62-1B03-8981-8FA0-521F792C3047}"/>
              </a:ext>
            </a:extLst>
          </p:cNvPr>
          <p:cNvSpPr txBox="1"/>
          <p:nvPr/>
        </p:nvSpPr>
        <p:spPr>
          <a:xfrm>
            <a:off x="496528" y="5391645"/>
            <a:ext cx="541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Filter out comedic banter and redundant explanations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98833-E320-CAC2-6658-9E0849D5A4D1}"/>
              </a:ext>
            </a:extLst>
          </p:cNvPr>
          <p:cNvSpPr txBox="1"/>
          <p:nvPr/>
        </p:nvSpPr>
        <p:spPr>
          <a:xfrm>
            <a:off x="7197212" y="2285871"/>
            <a:ext cx="5412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Save having to digest every statement for relevance</a:t>
            </a:r>
          </a:p>
        </p:txBody>
      </p:sp>
    </p:spTree>
    <p:extLst>
      <p:ext uri="{BB962C8B-B14F-4D97-AF65-F5344CB8AC3E}">
        <p14:creationId xmlns:p14="http://schemas.microsoft.com/office/powerpoint/2010/main" val="418187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DAB80B5-4043-5A4F-53BD-FC413CF2DC4F}"/>
              </a:ext>
            </a:extLst>
          </p:cNvPr>
          <p:cNvSpPr/>
          <p:nvPr/>
        </p:nvSpPr>
        <p:spPr>
          <a:xfrm>
            <a:off x="1012410" y="1698990"/>
            <a:ext cx="1772265" cy="196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Cleaning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67EE29F-ADAF-132D-ADC8-279141A04900}"/>
              </a:ext>
            </a:extLst>
          </p:cNvPr>
          <p:cNvSpPr/>
          <p:nvPr/>
        </p:nvSpPr>
        <p:spPr>
          <a:xfrm>
            <a:off x="3275367" y="1698990"/>
            <a:ext cx="1772265" cy="196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EDA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D66BC7-4721-7365-E934-F70DBDFFF5F5}"/>
              </a:ext>
            </a:extLst>
          </p:cNvPr>
          <p:cNvSpPr/>
          <p:nvPr/>
        </p:nvSpPr>
        <p:spPr>
          <a:xfrm>
            <a:off x="5477488" y="1669383"/>
            <a:ext cx="1772265" cy="196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Engineering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EE384EF-9818-85EA-D936-421A5FD2D164}"/>
              </a:ext>
            </a:extLst>
          </p:cNvPr>
          <p:cNvSpPr/>
          <p:nvPr/>
        </p:nvSpPr>
        <p:spPr>
          <a:xfrm>
            <a:off x="7740445" y="1698991"/>
            <a:ext cx="1772265" cy="196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Vectorising</a:t>
            </a:r>
            <a:endParaRPr lang="en-AU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AB21AC4-169C-CA0F-6540-11B3333EBDB8}"/>
              </a:ext>
            </a:extLst>
          </p:cNvPr>
          <p:cNvSpPr/>
          <p:nvPr/>
        </p:nvSpPr>
        <p:spPr>
          <a:xfrm>
            <a:off x="9953475" y="2094271"/>
            <a:ext cx="1772265" cy="1967629"/>
          </a:xfrm>
          <a:prstGeom prst="rightArrow">
            <a:avLst/>
          </a:prstGeom>
          <a:scene3d>
            <a:camera prst="orthographicFront">
              <a:rot lat="0" lon="0" rev="162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AU" dirty="0"/>
              <a:t>Clustering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24369A3-711E-7CCF-5D9D-DA31B947ECF2}"/>
              </a:ext>
            </a:extLst>
          </p:cNvPr>
          <p:cNvSpPr/>
          <p:nvPr/>
        </p:nvSpPr>
        <p:spPr>
          <a:xfrm>
            <a:off x="8626577" y="3984876"/>
            <a:ext cx="1772265" cy="1967629"/>
          </a:xfrm>
          <a:prstGeom prst="right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AU" dirty="0"/>
              <a:t>Predicting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D834BAA-CA48-3B95-9DDF-FBEEDF6EB746}"/>
              </a:ext>
            </a:extLst>
          </p:cNvPr>
          <p:cNvSpPr/>
          <p:nvPr/>
        </p:nvSpPr>
        <p:spPr>
          <a:xfrm>
            <a:off x="5979089" y="3931005"/>
            <a:ext cx="2024984" cy="2020529"/>
          </a:xfrm>
          <a:prstGeom prst="right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AU" dirty="0"/>
              <a:t>Evaluating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59ADD04-0343-1B27-F2CD-21666CA568C1}"/>
              </a:ext>
            </a:extLst>
          </p:cNvPr>
          <p:cNvSpPr/>
          <p:nvPr/>
        </p:nvSpPr>
        <p:spPr>
          <a:xfrm>
            <a:off x="3695237" y="3931005"/>
            <a:ext cx="1772265" cy="1967629"/>
          </a:xfrm>
          <a:prstGeom prst="right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AU" dirty="0"/>
              <a:t>Filtering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040F704-8607-9033-AA64-E9C7F9832C2C}"/>
              </a:ext>
            </a:extLst>
          </p:cNvPr>
          <p:cNvSpPr/>
          <p:nvPr/>
        </p:nvSpPr>
        <p:spPr>
          <a:xfrm>
            <a:off x="1503102" y="3958425"/>
            <a:ext cx="1772265" cy="1967629"/>
          </a:xfrm>
          <a:prstGeom prst="right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AU" dirty="0"/>
              <a:t>Application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1FAC8-8016-229C-345B-E357406CD2B3}"/>
              </a:ext>
            </a:extLst>
          </p:cNvPr>
          <p:cNvSpPr/>
          <p:nvPr/>
        </p:nvSpPr>
        <p:spPr>
          <a:xfrm>
            <a:off x="448377" y="4253099"/>
            <a:ext cx="66075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0" cap="none" spc="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833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C8C904-2228-D8BF-3368-5D6DC44A4181}"/>
              </a:ext>
            </a:extLst>
          </p:cNvPr>
          <p:cNvSpPr txBox="1"/>
          <p:nvPr/>
        </p:nvSpPr>
        <p:spPr>
          <a:xfrm>
            <a:off x="2841523" y="1690688"/>
            <a:ext cx="835004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Techniques: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EDA with </a:t>
            </a:r>
            <a:r>
              <a:rPr lang="en-AU" sz="2000" dirty="0" err="1"/>
              <a:t>WordCloud</a:t>
            </a:r>
            <a:endParaRPr lang="en-AU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Parts of speech with regex and spacy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TF-IDF on token and n-gram levels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Word counts with </a:t>
            </a:r>
            <a:r>
              <a:rPr lang="en-AU" sz="2000" dirty="0" err="1"/>
              <a:t>CountVectorizer</a:t>
            </a:r>
            <a:endParaRPr lang="en-AU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Word embedding with 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Hierarchical </a:t>
            </a:r>
            <a:r>
              <a:rPr lang="en-AU" sz="2000" dirty="0" err="1"/>
              <a:t>Dbscan</a:t>
            </a:r>
            <a:r>
              <a:rPr lang="en-AU" sz="2000" dirty="0"/>
              <a:t>  and prediction with </a:t>
            </a:r>
            <a:r>
              <a:rPr lang="en-AU" sz="2000" dirty="0" err="1"/>
              <a:t>hdbscan</a:t>
            </a:r>
            <a:endParaRPr lang="en-AU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Homogeneity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Recall and accuracy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dirty="0"/>
              <a:t>LLM prompting and text generation with mistral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888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5AAAF1-866B-5E75-9182-936A01077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54"/>
          <a:stretch/>
        </p:blipFill>
        <p:spPr>
          <a:xfrm>
            <a:off x="3958983" y="533119"/>
            <a:ext cx="2413284" cy="2842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EDA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pic>
        <p:nvPicPr>
          <p:cNvPr id="4" name="Picture 3" descr="A close-up of words&#10;&#10;Description automatically generated">
            <a:extLst>
              <a:ext uri="{FF2B5EF4-FFF2-40B4-BE49-F238E27FC236}">
                <a16:creationId xmlns:a16="http://schemas.microsoft.com/office/drawing/2014/main" id="{BDEA8D84-E815-09F3-D9CB-DD78F9240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038" y="243399"/>
            <a:ext cx="51054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A2636-5553-E0B5-FE08-636E145062E7}"/>
              </a:ext>
            </a:extLst>
          </p:cNvPr>
          <p:cNvSpPr txBox="1"/>
          <p:nvPr/>
        </p:nvSpPr>
        <p:spPr>
          <a:xfrm>
            <a:off x="7026376" y="2860894"/>
            <a:ext cx="482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Quantum Computing Corral_ </a:t>
            </a:r>
            <a:r>
              <a:rPr lang="en-AU" dirty="0" err="1"/>
              <a:t>StarTalk</a:t>
            </a:r>
            <a:r>
              <a:rPr lang="en-AU" dirty="0"/>
              <a:t> Live! With Michio Kaku</a:t>
            </a:r>
          </a:p>
        </p:txBody>
      </p:sp>
      <p:pic>
        <p:nvPicPr>
          <p:cNvPr id="8" name="Picture 7" descr="A close-up of words&#10;&#10;Description automatically generated">
            <a:extLst>
              <a:ext uri="{FF2B5EF4-FFF2-40B4-BE49-F238E27FC236}">
                <a16:creationId xmlns:a16="http://schemas.microsoft.com/office/drawing/2014/main" id="{612EB8B3-5AFE-93A8-640E-AA1A17A44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15" y="4061900"/>
            <a:ext cx="4965700" cy="255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19CE4-08D9-70BD-2203-AE9B7F139DFF}"/>
              </a:ext>
            </a:extLst>
          </p:cNvPr>
          <p:cNvSpPr txBox="1"/>
          <p:nvPr/>
        </p:nvSpPr>
        <p:spPr>
          <a:xfrm>
            <a:off x="280015" y="3669146"/>
            <a:ext cx="507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Synthetic Biological Intelligence with Brett Kagan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72F5A-4B88-A69C-BDAA-51A941AEAFFB}"/>
              </a:ext>
            </a:extLst>
          </p:cNvPr>
          <p:cNvSpPr txBox="1"/>
          <p:nvPr/>
        </p:nvSpPr>
        <p:spPr>
          <a:xfrm>
            <a:off x="6241026" y="4249824"/>
            <a:ext cx="4611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Magic of Chemistry with Kate the Chemist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Just Another Really Good Episode with Brian Greene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Cosmic Queries – Single Electron Universe with Charles Liu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C3E9A7-E36C-7B33-5065-CF6BF1E8A8D6}"/>
              </a:ext>
            </a:extLst>
          </p:cNvPr>
          <p:cNvSpPr txBox="1"/>
          <p:nvPr/>
        </p:nvSpPr>
        <p:spPr>
          <a:xfrm>
            <a:off x="787526" y="2218251"/>
            <a:ext cx="349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 episode transcripts</a:t>
            </a:r>
          </a:p>
        </p:txBody>
      </p:sp>
    </p:spTree>
    <p:extLst>
      <p:ext uri="{BB962C8B-B14F-4D97-AF65-F5344CB8AC3E}">
        <p14:creationId xmlns:p14="http://schemas.microsoft.com/office/powerpoint/2010/main" val="96190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Clustering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BEBBF89-7BC9-5FEC-2386-683C3E1AF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995" y="540979"/>
            <a:ext cx="4788317" cy="2888021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02D6A84-DC39-460E-6063-0BA8B0970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324" y="3604854"/>
            <a:ext cx="3056771" cy="1461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628B18-AD94-77F7-2126-AA5C27FC9120}"/>
              </a:ext>
            </a:extLst>
          </p:cNvPr>
          <p:cNvSpPr txBox="1"/>
          <p:nvPr/>
        </p:nvSpPr>
        <p:spPr>
          <a:xfrm>
            <a:off x="838200" y="1828877"/>
            <a:ext cx="4210052" cy="3170099"/>
          </a:xfrm>
          <a:prstGeom prst="rect">
            <a:avLst/>
          </a:prstGeom>
          <a:noFill/>
          <a:scene3d>
            <a:camera prst="orthographicFront">
              <a:rot lat="0" lon="18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AU" sz="2000" dirty="0"/>
              <a:t>HDBSCAN over a range of cluster sizes on:</a:t>
            </a:r>
          </a:p>
          <a:p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Parts of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Word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Word 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n-gram TF-IDF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Word Embedding: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3-word window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6-word window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387EB-1207-63EE-3A23-730E1BF36792}"/>
              </a:ext>
            </a:extLst>
          </p:cNvPr>
          <p:cNvSpPr txBox="1"/>
          <p:nvPr/>
        </p:nvSpPr>
        <p:spPr>
          <a:xfrm>
            <a:off x="335527" y="5137165"/>
            <a:ext cx="401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AU" sz="1800" dirty="0"/>
              <a:t>For 4 out of the 5 episodes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10B6A53-6556-C0B6-531E-423479CB9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931" y="3760726"/>
            <a:ext cx="3505200" cy="24765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A25E1-4A19-82CC-A3F5-AB49A6E8852C}"/>
              </a:ext>
            </a:extLst>
          </p:cNvPr>
          <p:cNvCxnSpPr>
            <a:cxnSpLocks/>
          </p:cNvCxnSpPr>
          <p:nvPr/>
        </p:nvCxnSpPr>
        <p:spPr>
          <a:xfrm flipH="1" flipV="1">
            <a:off x="7359445" y="1828877"/>
            <a:ext cx="694536" cy="20352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C0B1A8-AA83-E613-B7C6-44D150D8ECB9}"/>
              </a:ext>
            </a:extLst>
          </p:cNvPr>
          <p:cNvCxnSpPr>
            <a:cxnSpLocks/>
          </p:cNvCxnSpPr>
          <p:nvPr/>
        </p:nvCxnSpPr>
        <p:spPr>
          <a:xfrm flipV="1">
            <a:off x="8182632" y="3023419"/>
            <a:ext cx="0" cy="103848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22413-74B6-7382-7B7B-6132689AD121}"/>
              </a:ext>
            </a:extLst>
          </p:cNvPr>
          <p:cNvCxnSpPr>
            <a:cxnSpLocks/>
          </p:cNvCxnSpPr>
          <p:nvPr/>
        </p:nvCxnSpPr>
        <p:spPr>
          <a:xfrm flipV="1">
            <a:off x="8193295" y="2868600"/>
            <a:ext cx="753531" cy="131994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BD5C66-30EE-F439-A3C2-B2C491753C47}"/>
              </a:ext>
            </a:extLst>
          </p:cNvPr>
          <p:cNvCxnSpPr>
            <a:cxnSpLocks/>
          </p:cNvCxnSpPr>
          <p:nvPr/>
        </p:nvCxnSpPr>
        <p:spPr>
          <a:xfrm flipV="1">
            <a:off x="8252289" y="2919530"/>
            <a:ext cx="1319416" cy="15787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D031E3-FCB4-B444-E793-C3E7AE99EB7C}"/>
              </a:ext>
            </a:extLst>
          </p:cNvPr>
          <p:cNvCxnSpPr>
            <a:cxnSpLocks/>
          </p:cNvCxnSpPr>
          <p:nvPr/>
        </p:nvCxnSpPr>
        <p:spPr>
          <a:xfrm flipV="1">
            <a:off x="8262952" y="2502936"/>
            <a:ext cx="2772697" cy="241973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ame 29">
            <a:extLst>
              <a:ext uri="{FF2B5EF4-FFF2-40B4-BE49-F238E27FC236}">
                <a16:creationId xmlns:a16="http://schemas.microsoft.com/office/drawing/2014/main" id="{0D1B9D59-75FE-217B-F537-3E138D73BB9F}"/>
              </a:ext>
            </a:extLst>
          </p:cNvPr>
          <p:cNvSpPr/>
          <p:nvPr/>
        </p:nvSpPr>
        <p:spPr>
          <a:xfrm>
            <a:off x="3726229" y="5884606"/>
            <a:ext cx="1482675" cy="43241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21E876-47EC-5952-9542-F2D7433E3BD6}"/>
              </a:ext>
            </a:extLst>
          </p:cNvPr>
          <p:cNvCxnSpPr>
            <a:cxnSpLocks/>
          </p:cNvCxnSpPr>
          <p:nvPr/>
        </p:nvCxnSpPr>
        <p:spPr>
          <a:xfrm>
            <a:off x="3741578" y="6326472"/>
            <a:ext cx="2230557" cy="6770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97260C-A9D9-264E-7A8E-77E3F1AE273E}"/>
              </a:ext>
            </a:extLst>
          </p:cNvPr>
          <p:cNvCxnSpPr>
            <a:cxnSpLocks/>
          </p:cNvCxnSpPr>
          <p:nvPr/>
        </p:nvCxnSpPr>
        <p:spPr>
          <a:xfrm flipV="1">
            <a:off x="3756555" y="5537108"/>
            <a:ext cx="2215580" cy="38942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D6F1E8-5952-5002-2DDE-7A24356D932F}"/>
              </a:ext>
            </a:extLst>
          </p:cNvPr>
          <p:cNvCxnSpPr>
            <a:cxnSpLocks/>
          </p:cNvCxnSpPr>
          <p:nvPr/>
        </p:nvCxnSpPr>
        <p:spPr>
          <a:xfrm flipV="1">
            <a:off x="5174075" y="5836726"/>
            <a:ext cx="798060" cy="9634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F51F7B69-C8E3-F69A-ECD7-C194460D57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60" t="86774" r="59820" b="-4944"/>
          <a:stretch/>
        </p:blipFill>
        <p:spPr>
          <a:xfrm>
            <a:off x="5849147" y="5521273"/>
            <a:ext cx="3505200" cy="1112686"/>
          </a:xfrm>
          <a:prstGeom prst="rect">
            <a:avLst/>
          </a:prstGeom>
        </p:spPr>
      </p:pic>
      <p:sp>
        <p:nvSpPr>
          <p:cNvPr id="33" name="Frame 32">
            <a:extLst>
              <a:ext uri="{FF2B5EF4-FFF2-40B4-BE49-F238E27FC236}">
                <a16:creationId xmlns:a16="http://schemas.microsoft.com/office/drawing/2014/main" id="{1E719BFF-23F5-D9A6-804B-6BC8B19DFAD2}"/>
              </a:ext>
            </a:extLst>
          </p:cNvPr>
          <p:cNvSpPr/>
          <p:nvPr/>
        </p:nvSpPr>
        <p:spPr>
          <a:xfrm>
            <a:off x="5789979" y="5522359"/>
            <a:ext cx="3643549" cy="85707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1E-9474-6CF5-7A44-1D4DC9D7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Filtering</a:t>
            </a:r>
          </a:p>
        </p:txBody>
      </p:sp>
      <p:pic>
        <p:nvPicPr>
          <p:cNvPr id="5" name="Content Placeholder 4" descr="A person in a black shirt&#10;&#10;Description automatically generated">
            <a:extLst>
              <a:ext uri="{FF2B5EF4-FFF2-40B4-BE49-F238E27FC236}">
                <a16:creationId xmlns:a16="http://schemas.microsoft.com/office/drawing/2014/main" id="{67F39DB4-CEB2-DB39-0043-F2FB78BF4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9512710" y="4061900"/>
            <a:ext cx="2679290" cy="2796099"/>
          </a:xfrm>
        </p:spPr>
      </p:pic>
      <p:pic>
        <p:nvPicPr>
          <p:cNvPr id="4" name="Picture 3" descr="A graph of blue bars&#10;&#10;Description automatically generated">
            <a:extLst>
              <a:ext uri="{FF2B5EF4-FFF2-40B4-BE49-F238E27FC236}">
                <a16:creationId xmlns:a16="http://schemas.microsoft.com/office/drawing/2014/main" id="{2A5E3404-BF69-C82E-9450-6E01357C2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699" y="199923"/>
            <a:ext cx="4305300" cy="2819400"/>
          </a:xfrm>
          <a:prstGeom prst="rect">
            <a:avLst/>
          </a:prstGeom>
        </p:spPr>
      </p:pic>
      <p:pic>
        <p:nvPicPr>
          <p:cNvPr id="7" name="Picture 6" descr="A graph of a training accuracy&#10;&#10;Description automatically generated with medium confidence">
            <a:extLst>
              <a:ext uri="{FF2B5EF4-FFF2-40B4-BE49-F238E27FC236}">
                <a16:creationId xmlns:a16="http://schemas.microsoft.com/office/drawing/2014/main" id="{8F07C53C-C4AA-8221-01FD-E223AB41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784" y="199923"/>
            <a:ext cx="4495800" cy="2882900"/>
          </a:xfrm>
          <a:prstGeom prst="rect">
            <a:avLst/>
          </a:prstGeom>
        </p:spPr>
      </p:pic>
      <p:pic>
        <p:nvPicPr>
          <p:cNvPr id="9" name="Picture 8" descr="A graph of training recall score&#10;&#10;Description automatically generated">
            <a:extLst>
              <a:ext uri="{FF2B5EF4-FFF2-40B4-BE49-F238E27FC236}">
                <a16:creationId xmlns:a16="http://schemas.microsoft.com/office/drawing/2014/main" id="{68B156CC-B593-E63E-07B8-2DDD7E375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71" y="3429000"/>
            <a:ext cx="4076700" cy="2971800"/>
          </a:xfrm>
          <a:prstGeom prst="rect">
            <a:avLst/>
          </a:prstGeom>
        </p:spPr>
      </p:pic>
      <p:pic>
        <p:nvPicPr>
          <p:cNvPr id="11" name="Picture 10" descr="A graph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518C46A-BB61-E211-FB15-BBB624FBF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784" y="3429000"/>
            <a:ext cx="4323835" cy="29718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C21DFBBB-AD11-336E-315C-B780A40FB9E0}"/>
              </a:ext>
            </a:extLst>
          </p:cNvPr>
          <p:cNvSpPr/>
          <p:nvPr/>
        </p:nvSpPr>
        <p:spPr>
          <a:xfrm>
            <a:off x="8421329" y="4003495"/>
            <a:ext cx="457200" cy="4216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3BEC962-C3D6-E407-D1FD-5EEBE6D530AC}"/>
              </a:ext>
            </a:extLst>
          </p:cNvPr>
          <p:cNvSpPr/>
          <p:nvPr/>
        </p:nvSpPr>
        <p:spPr>
          <a:xfrm>
            <a:off x="8421329" y="817101"/>
            <a:ext cx="457200" cy="4216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91ABE12-203B-8350-1ED3-C274E3829CBB}"/>
              </a:ext>
            </a:extLst>
          </p:cNvPr>
          <p:cNvSpPr/>
          <p:nvPr/>
        </p:nvSpPr>
        <p:spPr>
          <a:xfrm>
            <a:off x="2934929" y="5639977"/>
            <a:ext cx="457200" cy="4216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789F9D94-CBCB-3989-E1DD-E67E01B1DABD}"/>
              </a:ext>
            </a:extLst>
          </p:cNvPr>
          <p:cNvSpPr/>
          <p:nvPr/>
        </p:nvSpPr>
        <p:spPr>
          <a:xfrm>
            <a:off x="10240297" y="5639977"/>
            <a:ext cx="457200" cy="4216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34023BEF-27CE-C3F0-B6B7-8B91E8899650}"/>
              </a:ext>
            </a:extLst>
          </p:cNvPr>
          <p:cNvSpPr/>
          <p:nvPr/>
        </p:nvSpPr>
        <p:spPr>
          <a:xfrm>
            <a:off x="1209368" y="4061900"/>
            <a:ext cx="457200" cy="4216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9D425532-C740-9381-70ED-917411EA1805}"/>
              </a:ext>
            </a:extLst>
          </p:cNvPr>
          <p:cNvSpPr/>
          <p:nvPr/>
        </p:nvSpPr>
        <p:spPr>
          <a:xfrm>
            <a:off x="10137058" y="2349039"/>
            <a:ext cx="457200" cy="4216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0AE0D7FA-D2E3-899E-5A78-353B4D505F77}"/>
              </a:ext>
            </a:extLst>
          </p:cNvPr>
          <p:cNvSpPr/>
          <p:nvPr/>
        </p:nvSpPr>
        <p:spPr>
          <a:xfrm>
            <a:off x="4003524" y="4096313"/>
            <a:ext cx="457200" cy="421610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78231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615</Words>
  <Application>Microsoft Macintosh PowerPoint</Application>
  <PresentationFormat>Widescreen</PresentationFormat>
  <Paragraphs>111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Source Sans Pro</vt:lpstr>
      <vt:lpstr>system-ui</vt:lpstr>
      <vt:lpstr>FunkyShapesDarkVTI</vt:lpstr>
      <vt:lpstr>Summarising Startalk   Miniproject 3 July 2024  Jeremy Roscoe</vt:lpstr>
      <vt:lpstr>Agenda</vt:lpstr>
      <vt:lpstr>Background</vt:lpstr>
      <vt:lpstr>Goals</vt:lpstr>
      <vt:lpstr>Approach</vt:lpstr>
      <vt:lpstr>Approach</vt:lpstr>
      <vt:lpstr>EDA</vt:lpstr>
      <vt:lpstr>Clustering</vt:lpstr>
      <vt:lpstr>Filtering</vt:lpstr>
      <vt:lpstr>Insights</vt:lpstr>
      <vt:lpstr>Application</vt:lpstr>
      <vt:lpstr>Application</vt:lpstr>
      <vt:lpstr>Growth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Summarising Startalk   Miniproject 3 July 2024  Jeremy Roscoe</dc:title>
  <dc:creator>Nicki and Jeremy Roscoe</dc:creator>
  <cp:lastModifiedBy>Nicki and Jeremy Roscoe</cp:lastModifiedBy>
  <cp:revision>6</cp:revision>
  <dcterms:created xsi:type="dcterms:W3CDTF">2024-07-10T06:11:33Z</dcterms:created>
  <dcterms:modified xsi:type="dcterms:W3CDTF">2024-07-19T04:43:16Z</dcterms:modified>
</cp:coreProperties>
</file>